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2DC15A5-9A83-4373-9528-14533DAFB877}" type="datetimeFigureOut">
              <a:rPr lang="en-US" smtClean="0"/>
              <a:pPr/>
              <a:t>2/15/2012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D4F164A6-6FD7-44B0-8C19-112DE316288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C15A5-9A83-4373-9528-14533DAFB877}"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C15A5-9A83-4373-9528-14533DAFB877}"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DC15A5-9A83-4373-9528-14533DAFB877}"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DC15A5-9A83-4373-9528-14533DAFB877}"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D4F164A6-6FD7-44B0-8C19-112DE31628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DC15A5-9A83-4373-9528-14533DAFB877}"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2DC15A5-9A83-4373-9528-14533DAFB877}" type="datetimeFigureOut">
              <a:rPr lang="en-US" smtClean="0"/>
              <a:pPr/>
              <a:t>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DC15A5-9A83-4373-9528-14533DAFB877}" type="datetimeFigureOut">
              <a:rPr lang="en-US" smtClean="0"/>
              <a:pPr/>
              <a:t>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C15A5-9A83-4373-9528-14533DAFB877}" type="datetimeFigureOut">
              <a:rPr lang="en-US" smtClean="0"/>
              <a:pPr/>
              <a:t>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DC15A5-9A83-4373-9528-14533DAFB877}"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DC15A5-9A83-4373-9528-14533DAFB877}"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F164A6-6FD7-44B0-8C19-112DE31628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2DC15A5-9A83-4373-9528-14533DAFB877}" type="datetimeFigureOut">
              <a:rPr lang="en-US" smtClean="0"/>
              <a:pPr/>
              <a:t>2/15/2012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4F164A6-6FD7-44B0-8C19-112DE31628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engageny.org/resource/common-core-video-seri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ngageny.org/resource/common-core-video-seri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0000"/>
                </a:solidFill>
                <a:latin typeface="Arial Black" pitchFamily="34" charset="0"/>
              </a:rPr>
              <a:t>COMMON CORE AND THE LIBRARIAN</a:t>
            </a:r>
            <a:endParaRPr lang="en-US" b="1" dirty="0">
              <a:solidFill>
                <a:srgbClr val="FF0000"/>
              </a:solidFill>
              <a:latin typeface="Arial Black" pitchFamily="34" charset="0"/>
            </a:endParaRPr>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2400" y="152400"/>
            <a:ext cx="8762999" cy="67056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02445" y="1524000"/>
            <a:ext cx="8739108" cy="380999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WHAT DO WE KNOW?</a:t>
            </a:r>
            <a:endParaRPr lang="en-US" dirty="0">
              <a:solidFill>
                <a:srgbClr val="C00000"/>
              </a:solidFill>
            </a:endParaRPr>
          </a:p>
        </p:txBody>
      </p:sp>
      <p:sp>
        <p:nvSpPr>
          <p:cNvPr id="3" name="Content Placeholder 2"/>
          <p:cNvSpPr>
            <a:spLocks noGrp="1"/>
          </p:cNvSpPr>
          <p:nvPr>
            <p:ph idx="1"/>
          </p:nvPr>
        </p:nvSpPr>
        <p:spPr/>
        <p:txBody>
          <a:bodyPr/>
          <a:lstStyle/>
          <a:p>
            <a:endParaRPr lang="en-US" b="1" u="sng" dirty="0" smtClean="0">
              <a:hlinkClick r:id="rId2"/>
            </a:endParaRPr>
          </a:p>
          <a:p>
            <a:r>
              <a:rPr lang="en-US" b="1" u="sng" dirty="0" smtClean="0">
                <a:hlinkClick r:id="rId2"/>
              </a:rPr>
              <a:t>http://vimeo.com/27073497</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1</a:t>
            </a:r>
            <a:endParaRPr lang="en-US"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pPr algn="ctr"/>
            <a:r>
              <a:rPr lang="en-US" sz="7200" dirty="0" smtClean="0">
                <a:solidFill>
                  <a:schemeClr val="bg1"/>
                </a:solidFill>
                <a:latin typeface="Arial Black" pitchFamily="34" charset="0"/>
              </a:rPr>
              <a:t>PK-5</a:t>
            </a:r>
          </a:p>
          <a:p>
            <a:pPr algn="ctr"/>
            <a:endParaRPr lang="en-US" sz="7200" dirty="0" smtClean="0">
              <a:solidFill>
                <a:schemeClr val="bg1"/>
              </a:solidFill>
              <a:latin typeface="Arial Black" pitchFamily="34" charset="0"/>
            </a:endParaRPr>
          </a:p>
          <a:p>
            <a:pPr algn="ctr"/>
            <a:r>
              <a:rPr lang="en-US" sz="7200" dirty="0" smtClean="0">
                <a:solidFill>
                  <a:schemeClr val="bg1"/>
                </a:solidFill>
                <a:latin typeface="Arial Black" pitchFamily="34" charset="0"/>
              </a:rPr>
              <a:t>Balancing Informational &amp; Literary Texts</a:t>
            </a:r>
          </a:p>
          <a:p>
            <a:endParaRPr lang="en-US" sz="7200" dirty="0" smtClean="0">
              <a:solidFill>
                <a:schemeClr val="bg1"/>
              </a:solidFill>
              <a:latin typeface="Arial Black" pitchFamily="34" charset="0"/>
            </a:endParaRPr>
          </a:p>
          <a:p>
            <a:endParaRPr lang="en-US" sz="7200" dirty="0" smtClean="0">
              <a:solidFill>
                <a:schemeClr val="bg1"/>
              </a:solidFill>
              <a:latin typeface="Arial Black" pitchFamily="34" charset="0"/>
            </a:endParaRPr>
          </a:p>
          <a:p>
            <a:r>
              <a:rPr lang="en-US" sz="7200" dirty="0" smtClean="0">
                <a:solidFill>
                  <a:schemeClr val="bg1"/>
                </a:solidFill>
                <a:latin typeface="Arial Black" pitchFamily="34" charset="0"/>
              </a:rPr>
              <a:t>Students read a true balance of informational and literary texts. </a:t>
            </a:r>
          </a:p>
          <a:p>
            <a:endParaRPr lang="en-US" sz="7200" dirty="0" smtClean="0">
              <a:solidFill>
                <a:schemeClr val="bg1"/>
              </a:solidFill>
              <a:latin typeface="Arial Black" pitchFamily="34" charset="0"/>
            </a:endParaRPr>
          </a:p>
          <a:p>
            <a:r>
              <a:rPr lang="en-US" sz="7200" dirty="0" smtClean="0">
                <a:solidFill>
                  <a:schemeClr val="bg1"/>
                </a:solidFill>
                <a:latin typeface="Arial Black" pitchFamily="34" charset="0"/>
              </a:rPr>
              <a:t>Elementary school classrooms are, therefore, places where students access the world – science, social studies, the arts and literature – through text. </a:t>
            </a:r>
          </a:p>
          <a:p>
            <a:endParaRPr lang="en-US" sz="7200" dirty="0" smtClean="0">
              <a:solidFill>
                <a:schemeClr val="bg1"/>
              </a:solidFill>
              <a:latin typeface="Arial Black" pitchFamily="34" charset="0"/>
            </a:endParaRPr>
          </a:p>
          <a:p>
            <a:pPr algn="ctr"/>
            <a:r>
              <a:rPr lang="en-US" sz="6400" dirty="0" smtClean="0">
                <a:solidFill>
                  <a:schemeClr val="bg1"/>
                </a:solidFill>
                <a:latin typeface="Arial Black" pitchFamily="34" charset="0"/>
              </a:rPr>
              <a:t>At least 50% of what students</a:t>
            </a:r>
          </a:p>
          <a:p>
            <a:pPr algn="ctr"/>
            <a:r>
              <a:rPr lang="en-US" sz="6400" dirty="0" smtClean="0">
                <a:solidFill>
                  <a:schemeClr val="bg1"/>
                </a:solidFill>
                <a:latin typeface="Arial Black" pitchFamily="34" charset="0"/>
              </a:rPr>
              <a:t>read is informational.</a:t>
            </a:r>
          </a:p>
          <a:p>
            <a:endParaRPr lang="en-US" sz="6400" dirty="0" smtClean="0">
              <a:latin typeface="Arial Black" pitchFamily="34" charset="0"/>
            </a:endParaRPr>
          </a:p>
          <a:p>
            <a:endParaRPr lang="en-US" sz="6400" dirty="0" smtClean="0">
              <a:latin typeface="Arial Black" pitchFamily="34" charset="0"/>
            </a:endParaRPr>
          </a:p>
          <a:p>
            <a:endParaRPr lang="en-US" sz="6400" dirty="0" smtClean="0">
              <a:latin typeface="Arial Black"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Shift 2 6-12,</a:t>
            </a:r>
          </a:p>
          <a:p>
            <a:r>
              <a:rPr lang="en-US" dirty="0" smtClean="0"/>
              <a:t>Knowledge</a:t>
            </a:r>
          </a:p>
          <a:p>
            <a:r>
              <a:rPr lang="en-US" dirty="0" smtClean="0"/>
              <a:t>in the</a:t>
            </a:r>
          </a:p>
          <a:p>
            <a:r>
              <a:rPr lang="en-US" dirty="0" smtClean="0"/>
              <a:t>Disciplines</a:t>
            </a:r>
          </a:p>
          <a:p>
            <a:r>
              <a:rPr lang="en-US" dirty="0" smtClean="0"/>
              <a:t>Content area teachers outside of the ELA classroom emphasize literacy</a:t>
            </a:r>
          </a:p>
          <a:p>
            <a:r>
              <a:rPr lang="en-US" dirty="0" smtClean="0"/>
              <a:t>experiences in their planning and instruction. Students learn through </a:t>
            </a:r>
            <a:r>
              <a:rPr lang="en-US" dirty="0" err="1" smtClean="0"/>
              <a:t>domainspecific</a:t>
            </a:r>
            <a:endParaRPr lang="en-US" dirty="0" smtClean="0"/>
          </a:p>
          <a:p>
            <a:r>
              <a:rPr lang="en-US" dirty="0" smtClean="0"/>
              <a:t>texts in science and social studies classrooms – rather than referring to</a:t>
            </a:r>
          </a:p>
          <a:p>
            <a:r>
              <a:rPr lang="en-US" dirty="0" smtClean="0"/>
              <a:t>the text, they are expected to learn from what they read.</a:t>
            </a:r>
          </a:p>
          <a:p>
            <a:r>
              <a:rPr lang="en-US" dirty="0" smtClean="0"/>
              <a:t>Shift 3 Staircase of</a:t>
            </a:r>
          </a:p>
          <a:p>
            <a:r>
              <a:rPr lang="en-US" dirty="0" smtClean="0"/>
              <a:t>Complexity</a:t>
            </a:r>
          </a:p>
          <a:p>
            <a:r>
              <a:rPr lang="en-US" dirty="0" smtClean="0"/>
              <a:t>In order to prepare students for the complexity of college and career ready texts,</a:t>
            </a:r>
          </a:p>
          <a:p>
            <a:r>
              <a:rPr lang="en-US" dirty="0" smtClean="0"/>
              <a:t>each grade level requires a “step” of growth on the “staircase”. Students read the</a:t>
            </a:r>
          </a:p>
          <a:p>
            <a:r>
              <a:rPr lang="en-US" dirty="0" smtClean="0"/>
              <a:t>central, grade appropriate text around which instruction is centered. Teachers are</a:t>
            </a:r>
          </a:p>
          <a:p>
            <a:r>
              <a:rPr lang="en-US" dirty="0" smtClean="0"/>
              <a:t>patient, create more time and space in the curriculum for this close and careful</a:t>
            </a:r>
          </a:p>
          <a:p>
            <a:r>
              <a:rPr lang="en-US" dirty="0" smtClean="0"/>
              <a:t>reading, and provide appropriate and necessary scaffolding and supports so that it</a:t>
            </a:r>
          </a:p>
          <a:p>
            <a:r>
              <a:rPr lang="en-US" dirty="0" smtClean="0"/>
              <a:t>is possible for students reading below grade level.</a:t>
            </a:r>
          </a:p>
          <a:p>
            <a:r>
              <a:rPr lang="en-US" dirty="0" smtClean="0"/>
              <a:t>Shift 4 Text-based</a:t>
            </a:r>
          </a:p>
          <a:p>
            <a:r>
              <a:rPr lang="en-US" dirty="0" smtClean="0"/>
              <a:t>Answers</a:t>
            </a:r>
          </a:p>
          <a:p>
            <a:r>
              <a:rPr lang="en-US" dirty="0" smtClean="0"/>
              <a:t>Students have rich and rigorous conversations which are dependent on a common</a:t>
            </a:r>
          </a:p>
          <a:p>
            <a:r>
              <a:rPr lang="en-US" dirty="0" smtClean="0"/>
              <a:t>text. Teachers insist that classroom experiences stay deeply connected to the text</a:t>
            </a:r>
          </a:p>
          <a:p>
            <a:r>
              <a:rPr lang="en-US" dirty="0" smtClean="0"/>
              <a:t>on the page and that students develop habits for making evidentiary arguments</a:t>
            </a:r>
          </a:p>
          <a:p>
            <a:r>
              <a:rPr lang="en-US" dirty="0" smtClean="0"/>
              <a:t>both in conversation, as well as in writing to assess comprehension of a text.</a:t>
            </a:r>
          </a:p>
          <a:p>
            <a:r>
              <a:rPr lang="en-US" dirty="0" smtClean="0"/>
              <a:t>Shift 5 Writing from</a:t>
            </a:r>
          </a:p>
          <a:p>
            <a:r>
              <a:rPr lang="en-US" dirty="0" smtClean="0"/>
              <a:t>Sources</a:t>
            </a:r>
          </a:p>
          <a:p>
            <a:r>
              <a:rPr lang="en-US" dirty="0" smtClean="0"/>
              <a:t>Writing needs to emphasize use of evidence to inform or make an argument rather</a:t>
            </a:r>
          </a:p>
          <a:p>
            <a:r>
              <a:rPr lang="en-US" dirty="0" smtClean="0"/>
              <a:t>than the personal narrative and other forms of </a:t>
            </a:r>
            <a:r>
              <a:rPr lang="en-US" dirty="0" err="1" smtClean="0"/>
              <a:t>decontextualized</a:t>
            </a:r>
            <a:r>
              <a:rPr lang="en-US" dirty="0" smtClean="0"/>
              <a:t> prompts. While</a:t>
            </a:r>
          </a:p>
          <a:p>
            <a:r>
              <a:rPr lang="en-US" dirty="0" smtClean="0"/>
              <a:t>the narrative still has an important role, students develop skills through written</a:t>
            </a:r>
          </a:p>
          <a:p>
            <a:r>
              <a:rPr lang="en-US" dirty="0" smtClean="0"/>
              <a:t>arguments that respond to the ideas, events, facts, and arguments presented in</a:t>
            </a:r>
          </a:p>
          <a:p>
            <a:r>
              <a:rPr lang="en-US" dirty="0" smtClean="0"/>
              <a:t>the texts they read.</a:t>
            </a:r>
          </a:p>
          <a:p>
            <a:r>
              <a:rPr lang="en-US" dirty="0" smtClean="0"/>
              <a:t>Shift 6 Academic</a:t>
            </a:r>
          </a:p>
          <a:p>
            <a:r>
              <a:rPr lang="en-US" dirty="0" smtClean="0"/>
              <a:t>Vocabulary</a:t>
            </a:r>
          </a:p>
          <a:p>
            <a:r>
              <a:rPr lang="en-US" dirty="0" smtClean="0"/>
              <a:t>Students constantly build the vocabulary they need to access grade level complex</a:t>
            </a:r>
          </a:p>
          <a:p>
            <a:r>
              <a:rPr lang="en-US" dirty="0" smtClean="0"/>
              <a:t>texts. By focusing strategically on comprehension of pivotal and commonly found</a:t>
            </a:r>
          </a:p>
          <a:p>
            <a:r>
              <a:rPr lang="en-US" dirty="0" smtClean="0"/>
              <a:t>words (such as “discourse,” “generation,” “theory,” and “principled”) and less on</a:t>
            </a:r>
          </a:p>
          <a:p>
            <a:r>
              <a:rPr lang="en-US" dirty="0" smtClean="0"/>
              <a:t>esoteric literary terms (such as “onomatopoeia” or “homonym”), teachers</a:t>
            </a:r>
          </a:p>
          <a:p>
            <a:r>
              <a:rPr lang="en-US" dirty="0" smtClean="0"/>
              <a:t>constantly build students’ ability to access more complex texts across the content</a:t>
            </a:r>
          </a:p>
          <a:p>
            <a:r>
              <a:rPr lang="en-US" dirty="0" smtClean="0"/>
              <a:t>areas.</a:t>
            </a:r>
            <a:endParaRPr lang="en-US" b="1" u="sng" dirty="0" smtClean="0">
              <a:hlinkClick r:id="rId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2</a:t>
            </a:r>
            <a:endParaRPr lang="en-US"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r>
              <a:rPr lang="en-US" dirty="0" smtClean="0"/>
              <a:t>.</a:t>
            </a:r>
          </a:p>
          <a:p>
            <a:pPr algn="ctr">
              <a:buNone/>
            </a:pPr>
            <a:r>
              <a:rPr lang="en-US" sz="6400" dirty="0" smtClean="0">
                <a:solidFill>
                  <a:schemeClr val="bg1"/>
                </a:solidFill>
                <a:latin typeface="Arial Black" pitchFamily="34" charset="0"/>
              </a:rPr>
              <a:t> 6-12</a:t>
            </a:r>
          </a:p>
          <a:p>
            <a:pPr algn="ctr"/>
            <a:endParaRPr lang="en-US" sz="6400" dirty="0" smtClean="0">
              <a:solidFill>
                <a:schemeClr val="bg1"/>
              </a:solidFill>
              <a:latin typeface="Arial Black" pitchFamily="34" charset="0"/>
            </a:endParaRPr>
          </a:p>
          <a:p>
            <a:pPr algn="ctr"/>
            <a:r>
              <a:rPr lang="en-US" sz="6400" dirty="0" smtClean="0">
                <a:solidFill>
                  <a:schemeClr val="bg1"/>
                </a:solidFill>
                <a:latin typeface="Arial Black" pitchFamily="34" charset="0"/>
              </a:rPr>
              <a:t>Knowledge in the Disciplines</a:t>
            </a:r>
          </a:p>
          <a:p>
            <a:pPr algn="ctr"/>
            <a:endParaRPr lang="en-US" sz="6400" dirty="0" smtClean="0">
              <a:solidFill>
                <a:schemeClr val="bg1"/>
              </a:solidFill>
              <a:latin typeface="Arial Black" pitchFamily="34" charset="0"/>
            </a:endParaRPr>
          </a:p>
          <a:p>
            <a:pPr algn="ctr"/>
            <a:endParaRPr lang="en-US" sz="6400" dirty="0" smtClean="0">
              <a:solidFill>
                <a:schemeClr val="bg1"/>
              </a:solidFill>
              <a:latin typeface="Arial Black" pitchFamily="34" charset="0"/>
            </a:endParaRPr>
          </a:p>
          <a:p>
            <a:pPr algn="ctr"/>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Content area teachers outside of the ELA classroom emphasize literacy experiences in their planning and instruction. </a:t>
            </a:r>
          </a:p>
          <a:p>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 Students learn through domain specific texts in science and social studies classrooms – rather than referring to the text, they are expected to learn from what they read.</a:t>
            </a:r>
          </a:p>
          <a:p>
            <a:endParaRPr lang="en-US" dirty="0" smtClean="0">
              <a:solidFill>
                <a:schemeClr val="bg1"/>
              </a:solidFill>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Shift 3 Staircase of</a:t>
            </a:r>
          </a:p>
          <a:p>
            <a:r>
              <a:rPr lang="en-US" dirty="0" smtClean="0"/>
              <a:t>Complexity</a:t>
            </a:r>
          </a:p>
          <a:p>
            <a:r>
              <a:rPr lang="en-US" dirty="0" smtClean="0"/>
              <a:t>In order to prepare students for the complexity of college and career ready texts,</a:t>
            </a:r>
          </a:p>
          <a:p>
            <a:r>
              <a:rPr lang="en-US" dirty="0" smtClean="0"/>
              <a:t>each grade level requires a “step” of growth on the “staircase”. Students read the</a:t>
            </a:r>
          </a:p>
          <a:p>
            <a:r>
              <a:rPr lang="en-US" dirty="0" smtClean="0"/>
              <a:t>central, grade appropriate text around which instruction is centered. Teachers are</a:t>
            </a:r>
          </a:p>
          <a:p>
            <a:r>
              <a:rPr lang="en-US" dirty="0" smtClean="0"/>
              <a:t>patient, create more time and space in the curriculum for this close and careful</a:t>
            </a:r>
          </a:p>
          <a:p>
            <a:r>
              <a:rPr lang="en-US" dirty="0" smtClean="0"/>
              <a:t>reading, and provide appropriate and necessary scaffolding and supports so that it</a:t>
            </a:r>
          </a:p>
          <a:p>
            <a:r>
              <a:rPr lang="en-US" dirty="0" smtClean="0"/>
              <a:t>is possible for students reading below grade level.</a:t>
            </a:r>
          </a:p>
          <a:p>
            <a:r>
              <a:rPr lang="en-US" dirty="0" smtClean="0"/>
              <a:t>Shift 4 Text-based</a:t>
            </a:r>
          </a:p>
          <a:p>
            <a:r>
              <a:rPr lang="en-US" dirty="0" smtClean="0"/>
              <a:t>Answers</a:t>
            </a:r>
          </a:p>
          <a:p>
            <a:r>
              <a:rPr lang="en-US" dirty="0" smtClean="0"/>
              <a:t>Students have rich and rigorous conversations which are dependent on a common</a:t>
            </a:r>
          </a:p>
          <a:p>
            <a:r>
              <a:rPr lang="en-US" dirty="0" smtClean="0"/>
              <a:t>text. Teachers insist that classroom experiences stay deeply connected to the text</a:t>
            </a:r>
          </a:p>
          <a:p>
            <a:r>
              <a:rPr lang="en-US" dirty="0" smtClean="0"/>
              <a:t>on the page and that students develop habits for making evidentiary arguments</a:t>
            </a:r>
          </a:p>
          <a:p>
            <a:r>
              <a:rPr lang="en-US" dirty="0" smtClean="0"/>
              <a:t>both in conversation, as well as in writing to assess comprehension of a text.</a:t>
            </a:r>
          </a:p>
          <a:p>
            <a:r>
              <a:rPr lang="en-US" dirty="0" smtClean="0"/>
              <a:t>Shift 5 Writing from</a:t>
            </a:r>
          </a:p>
          <a:p>
            <a:r>
              <a:rPr lang="en-US" dirty="0" smtClean="0"/>
              <a:t>Sources</a:t>
            </a:r>
          </a:p>
          <a:p>
            <a:r>
              <a:rPr lang="en-US" dirty="0" smtClean="0"/>
              <a:t>Writing needs to emphasize use of evidence to inform or make an argument rather</a:t>
            </a:r>
          </a:p>
          <a:p>
            <a:r>
              <a:rPr lang="en-US" dirty="0" smtClean="0"/>
              <a:t>than the personal narrative and other forms of </a:t>
            </a:r>
            <a:r>
              <a:rPr lang="en-US" dirty="0" err="1" smtClean="0"/>
              <a:t>decontextualized</a:t>
            </a:r>
            <a:r>
              <a:rPr lang="en-US" dirty="0" smtClean="0"/>
              <a:t> prompts. While</a:t>
            </a:r>
          </a:p>
          <a:p>
            <a:r>
              <a:rPr lang="en-US" dirty="0" smtClean="0"/>
              <a:t>the narrative still has an important role, students develop skills through written</a:t>
            </a:r>
          </a:p>
          <a:p>
            <a:r>
              <a:rPr lang="en-US" dirty="0" smtClean="0"/>
              <a:t>arguments that respond to the ideas, events, facts, and arguments presented in</a:t>
            </a:r>
          </a:p>
          <a:p>
            <a:r>
              <a:rPr lang="en-US" dirty="0" smtClean="0"/>
              <a:t>the texts they read.</a:t>
            </a:r>
          </a:p>
          <a:p>
            <a:r>
              <a:rPr lang="en-US" dirty="0" smtClean="0"/>
              <a:t>Shift 6 Academic</a:t>
            </a:r>
          </a:p>
          <a:p>
            <a:r>
              <a:rPr lang="en-US" dirty="0" smtClean="0"/>
              <a:t>Vocabulary</a:t>
            </a:r>
          </a:p>
          <a:p>
            <a:r>
              <a:rPr lang="en-US" dirty="0" smtClean="0"/>
              <a:t>Students constantly build the vocabulary they need to access grade level complex</a:t>
            </a:r>
          </a:p>
          <a:p>
            <a:r>
              <a:rPr lang="en-US" dirty="0" smtClean="0"/>
              <a:t>texts. By focusing strategically on comprehension of pivotal and commonly found</a:t>
            </a:r>
          </a:p>
          <a:p>
            <a:r>
              <a:rPr lang="en-US" dirty="0" smtClean="0"/>
              <a:t>words (such as “discourse,” “generation,” “theory,” and “principled”) and less on</a:t>
            </a:r>
          </a:p>
          <a:p>
            <a:r>
              <a:rPr lang="en-US" dirty="0" smtClean="0"/>
              <a:t>esoteric literary terms (such as “onomatopoeia” or “homonym”), teachers</a:t>
            </a:r>
          </a:p>
          <a:p>
            <a:r>
              <a:rPr lang="en-US" dirty="0" smtClean="0"/>
              <a:t>constantly build students’ ability to access more complex texts across the content</a:t>
            </a:r>
          </a:p>
          <a:p>
            <a:r>
              <a:rPr lang="en-US" dirty="0" smtClean="0"/>
              <a:t>areas.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3</a:t>
            </a:r>
            <a:endParaRPr lang="en-US"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endParaRPr lang="en-US" sz="6400" dirty="0" smtClean="0">
              <a:latin typeface="Arial Black" pitchFamily="34" charset="0"/>
            </a:endParaRPr>
          </a:p>
          <a:p>
            <a:pPr algn="ctr"/>
            <a:r>
              <a:rPr lang="en-US" sz="6400" dirty="0" smtClean="0">
                <a:solidFill>
                  <a:schemeClr val="bg1"/>
                </a:solidFill>
                <a:latin typeface="Arial Black" pitchFamily="34" charset="0"/>
              </a:rPr>
              <a:t>Staircase of Complexity</a:t>
            </a:r>
          </a:p>
          <a:p>
            <a:endParaRPr lang="en-US" sz="6400" dirty="0" smtClean="0">
              <a:solidFill>
                <a:schemeClr val="bg1"/>
              </a:solidFill>
              <a:latin typeface="Arial Black" pitchFamily="34" charset="0"/>
            </a:endParaRPr>
          </a:p>
          <a:p>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In order to prepare students for the complexity of college and career ready texts, each grade level requires a “step” of growth on the “staircase”.</a:t>
            </a:r>
          </a:p>
          <a:p>
            <a:endParaRPr lang="en-US" sz="6400" dirty="0" smtClean="0">
              <a:solidFill>
                <a:schemeClr val="bg1"/>
              </a:solidFill>
              <a:latin typeface="Arial Black" pitchFamily="34" charset="0"/>
            </a:endParaRPr>
          </a:p>
          <a:p>
            <a:endParaRPr lang="en-US" sz="6400" dirty="0" smtClean="0">
              <a:solidFill>
                <a:schemeClr val="bg1"/>
              </a:solidFill>
              <a:latin typeface="Arial Black" pitchFamily="34" charset="0"/>
            </a:endParaRPr>
          </a:p>
          <a:p>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 Students read the central,  grade appropriate text around which instruction is centered. Teachers are patient, create more time and space in the curriculum for this close and careful reading, and provide appropriate and necessary scaffolding and supports so that it is possible for students reading below grade level.</a:t>
            </a:r>
          </a:p>
          <a:p>
            <a:endParaRPr lang="en-US" sz="6400" dirty="0" smtClean="0">
              <a:solidFill>
                <a:schemeClr val="bg1"/>
              </a:solidFill>
              <a:latin typeface="Arial Black" pitchFamily="34"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Shift 4 Text-based</a:t>
            </a:r>
          </a:p>
          <a:p>
            <a:r>
              <a:rPr lang="en-US" dirty="0" smtClean="0"/>
              <a:t>Answers</a:t>
            </a:r>
          </a:p>
          <a:p>
            <a:r>
              <a:rPr lang="en-US" dirty="0" smtClean="0"/>
              <a:t>Students have rich and rigorous conversations which are dependent on a common</a:t>
            </a:r>
          </a:p>
          <a:p>
            <a:r>
              <a:rPr lang="en-US" dirty="0" smtClean="0"/>
              <a:t>text. Teachers insist that classroom experiences stay deeply connected to the text</a:t>
            </a:r>
          </a:p>
          <a:p>
            <a:r>
              <a:rPr lang="en-US" dirty="0" smtClean="0"/>
              <a:t>on the page and that students develop habits for making evidentiary arguments</a:t>
            </a:r>
          </a:p>
          <a:p>
            <a:r>
              <a:rPr lang="en-US" dirty="0" smtClean="0"/>
              <a:t>both in conversation, as well as in writing to assess comprehension of a text.</a:t>
            </a:r>
          </a:p>
          <a:p>
            <a:r>
              <a:rPr lang="en-US" dirty="0" smtClean="0"/>
              <a:t>Shift 5 Writing from</a:t>
            </a:r>
          </a:p>
          <a:p>
            <a:r>
              <a:rPr lang="en-US" dirty="0" smtClean="0"/>
              <a:t>Sources</a:t>
            </a:r>
          </a:p>
          <a:p>
            <a:r>
              <a:rPr lang="en-US" dirty="0" smtClean="0"/>
              <a:t>Writing needs to emphasize use of evidence to inform or make an argument rather</a:t>
            </a:r>
          </a:p>
          <a:p>
            <a:r>
              <a:rPr lang="en-US" dirty="0" smtClean="0"/>
              <a:t>than the personal narrative and other forms of </a:t>
            </a:r>
            <a:r>
              <a:rPr lang="en-US" dirty="0" err="1" smtClean="0"/>
              <a:t>decontextualized</a:t>
            </a:r>
            <a:r>
              <a:rPr lang="en-US" dirty="0" smtClean="0"/>
              <a:t> prompts. While</a:t>
            </a:r>
          </a:p>
          <a:p>
            <a:r>
              <a:rPr lang="en-US" dirty="0" smtClean="0"/>
              <a:t>the narrative still has an important role, students develop skills through written</a:t>
            </a:r>
          </a:p>
          <a:p>
            <a:r>
              <a:rPr lang="en-US" dirty="0" smtClean="0"/>
              <a:t>arguments that respond to the ideas, events, facts, and arguments presented in</a:t>
            </a:r>
          </a:p>
          <a:p>
            <a:r>
              <a:rPr lang="en-US" dirty="0" smtClean="0"/>
              <a:t>the texts they read.</a:t>
            </a:r>
          </a:p>
          <a:p>
            <a:r>
              <a:rPr lang="en-US" dirty="0" smtClean="0"/>
              <a:t>Shift 6 Academic</a:t>
            </a:r>
          </a:p>
          <a:p>
            <a:r>
              <a:rPr lang="en-US" dirty="0" smtClean="0"/>
              <a:t>Vocabulary</a:t>
            </a:r>
          </a:p>
          <a:p>
            <a:r>
              <a:rPr lang="en-US" dirty="0" smtClean="0"/>
              <a:t>Students constantly build the vocabulary they need to access grade level complex</a:t>
            </a:r>
          </a:p>
          <a:p>
            <a:r>
              <a:rPr lang="en-US" dirty="0" smtClean="0"/>
              <a:t>texts. By focusing strategically on comprehension of pivotal and commonly found</a:t>
            </a:r>
          </a:p>
          <a:p>
            <a:r>
              <a:rPr lang="en-US" dirty="0" smtClean="0"/>
              <a:t>words (such as “discourse,” “generation,” “theory,” and “principled”) and less on</a:t>
            </a:r>
          </a:p>
          <a:p>
            <a:r>
              <a:rPr lang="en-US" dirty="0" smtClean="0"/>
              <a:t>esoteric literary terms (such as “onomatopoeia” or “homonym”), teachers</a:t>
            </a:r>
          </a:p>
          <a:p>
            <a:r>
              <a:rPr lang="en-US" dirty="0" smtClean="0"/>
              <a:t>constantly build students’ ability to access more complex texts across the content</a:t>
            </a:r>
          </a:p>
          <a:p>
            <a:r>
              <a:rPr lang="en-US" dirty="0" smtClean="0"/>
              <a:t>areas.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4</a:t>
            </a:r>
            <a:endParaRPr lang="en-US"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pPr algn="ctr"/>
            <a:endParaRPr lang="en-US" sz="6400" dirty="0" smtClean="0">
              <a:latin typeface="Arial Black" pitchFamily="34" charset="0"/>
            </a:endParaRPr>
          </a:p>
          <a:p>
            <a:pPr algn="ctr"/>
            <a:endParaRPr lang="en-US" sz="6400" dirty="0" smtClean="0">
              <a:solidFill>
                <a:schemeClr val="bg1"/>
              </a:solidFill>
              <a:latin typeface="Arial Black" pitchFamily="34" charset="0"/>
            </a:endParaRPr>
          </a:p>
          <a:p>
            <a:pPr algn="ctr"/>
            <a:r>
              <a:rPr lang="en-US" sz="6400" dirty="0" smtClean="0">
                <a:solidFill>
                  <a:schemeClr val="bg1"/>
                </a:solidFill>
                <a:latin typeface="Arial Black" pitchFamily="34" charset="0"/>
              </a:rPr>
              <a:t>Text-based Answers</a:t>
            </a:r>
          </a:p>
          <a:p>
            <a:endParaRPr lang="en-US" sz="6400" dirty="0" smtClean="0">
              <a:solidFill>
                <a:schemeClr val="bg1"/>
              </a:solidFill>
              <a:latin typeface="Arial Black" pitchFamily="34" charset="0"/>
            </a:endParaRPr>
          </a:p>
          <a:p>
            <a:endParaRPr lang="en-US" sz="6400" dirty="0" smtClean="0">
              <a:solidFill>
                <a:schemeClr val="bg1"/>
              </a:solidFill>
              <a:latin typeface="Arial Black" pitchFamily="34" charset="0"/>
            </a:endParaRPr>
          </a:p>
          <a:p>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Students have rich and rigorous conversations which are dependent on a common text. </a:t>
            </a:r>
          </a:p>
          <a:p>
            <a:endParaRPr lang="en-US" sz="6400" dirty="0" smtClean="0">
              <a:solidFill>
                <a:schemeClr val="bg1"/>
              </a:solidFill>
              <a:latin typeface="Arial Black" pitchFamily="34" charset="0"/>
            </a:endParaRPr>
          </a:p>
          <a:p>
            <a:r>
              <a:rPr lang="en-US" sz="6400" dirty="0" smtClean="0">
                <a:solidFill>
                  <a:schemeClr val="bg1"/>
                </a:solidFill>
                <a:latin typeface="Arial Black" pitchFamily="34" charset="0"/>
              </a:rPr>
              <a:t>Teachers insist that classroom experiences stay deeply connected to the text on the page and that students develop habits for making evidentiary arguments both in conversation, as well as in writing to assess comprehension of a text.</a:t>
            </a:r>
          </a:p>
          <a:p>
            <a:endParaRPr lang="en-US" sz="6400" dirty="0" smtClean="0">
              <a:solidFill>
                <a:schemeClr val="bg1"/>
              </a:solidFill>
              <a:latin typeface="Arial Black" pitchFamily="34" charset="0"/>
            </a:endParaRPr>
          </a:p>
          <a:p>
            <a:endParaRPr lang="en-US" dirty="0" smtClean="0">
              <a:solidFill>
                <a:schemeClr val="bg1"/>
              </a:solidFill>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Shift 5 Writing from</a:t>
            </a:r>
          </a:p>
          <a:p>
            <a:r>
              <a:rPr lang="en-US" dirty="0" smtClean="0"/>
              <a:t>Sources</a:t>
            </a:r>
          </a:p>
          <a:p>
            <a:r>
              <a:rPr lang="en-US" dirty="0" smtClean="0"/>
              <a:t>Writing needs to emphasize use of evidence to inform or make an argument rather</a:t>
            </a:r>
          </a:p>
          <a:p>
            <a:r>
              <a:rPr lang="en-US" dirty="0" smtClean="0"/>
              <a:t>than the personal narrative and other forms of </a:t>
            </a:r>
            <a:r>
              <a:rPr lang="en-US" dirty="0" err="1" smtClean="0"/>
              <a:t>decontextualized</a:t>
            </a:r>
            <a:r>
              <a:rPr lang="en-US" dirty="0" smtClean="0"/>
              <a:t> prompts. While</a:t>
            </a:r>
          </a:p>
          <a:p>
            <a:r>
              <a:rPr lang="en-US" dirty="0" smtClean="0"/>
              <a:t>the narrative still has an important role, students develop skills through written</a:t>
            </a:r>
          </a:p>
          <a:p>
            <a:r>
              <a:rPr lang="en-US" dirty="0" smtClean="0"/>
              <a:t>arguments that respond to the ideas, events, facts, and arguments presented in</a:t>
            </a:r>
          </a:p>
          <a:p>
            <a:r>
              <a:rPr lang="en-US" dirty="0" smtClean="0"/>
              <a:t>the texts they read.</a:t>
            </a:r>
          </a:p>
          <a:p>
            <a:r>
              <a:rPr lang="en-US" dirty="0" smtClean="0"/>
              <a:t>Shift 6 Academic</a:t>
            </a:r>
          </a:p>
          <a:p>
            <a:r>
              <a:rPr lang="en-US" dirty="0" smtClean="0"/>
              <a:t>Vocabulary</a:t>
            </a:r>
          </a:p>
          <a:p>
            <a:r>
              <a:rPr lang="en-US" dirty="0" smtClean="0"/>
              <a:t>Students constantly build the vocabulary they need to access grade level complex</a:t>
            </a:r>
          </a:p>
          <a:p>
            <a:r>
              <a:rPr lang="en-US" dirty="0" smtClean="0"/>
              <a:t>texts. By focusing strategically on comprehension of pivotal and commonly found</a:t>
            </a:r>
          </a:p>
          <a:p>
            <a:r>
              <a:rPr lang="en-US" dirty="0" smtClean="0"/>
              <a:t>words (such as “discourse,” “generation,” “theory,” and “principled”) and less on</a:t>
            </a:r>
          </a:p>
          <a:p>
            <a:r>
              <a:rPr lang="en-US" dirty="0" smtClean="0"/>
              <a:t>esoteric literary terms (such as “onomatopoeia” or “homonym”), teachers</a:t>
            </a:r>
          </a:p>
          <a:p>
            <a:r>
              <a:rPr lang="en-US" dirty="0" smtClean="0"/>
              <a:t>constantly build students’ ability to access more complex texts across the content</a:t>
            </a:r>
          </a:p>
          <a:p>
            <a:r>
              <a:rPr lang="en-US" dirty="0" smtClean="0"/>
              <a:t>areas.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5</a:t>
            </a:r>
            <a:endParaRPr lang="en-US" dirty="0">
              <a:solidFill>
                <a:srgbClr val="FF0000"/>
              </a:solidFill>
            </a:endParaRPr>
          </a:p>
        </p:txBody>
      </p:sp>
      <p:sp>
        <p:nvSpPr>
          <p:cNvPr id="3" name="Content Placeholder 2"/>
          <p:cNvSpPr>
            <a:spLocks noGrp="1"/>
          </p:cNvSpPr>
          <p:nvPr>
            <p:ph idx="1"/>
          </p:nvPr>
        </p:nvSpPr>
        <p:spPr/>
        <p:txBody>
          <a:bodyPr>
            <a:normAutofit/>
          </a:bodyPr>
          <a:lstStyle/>
          <a:p>
            <a:pPr algn="ctr"/>
            <a:r>
              <a:rPr lang="en-US" sz="1600" dirty="0" smtClean="0">
                <a:solidFill>
                  <a:schemeClr val="bg1"/>
                </a:solidFill>
                <a:latin typeface="Arial Black" pitchFamily="34" charset="0"/>
              </a:rPr>
              <a:t>Writing from Sources</a:t>
            </a:r>
          </a:p>
          <a:p>
            <a:pPr algn="ctr"/>
            <a:endParaRPr lang="en-US" sz="1600" dirty="0" smtClean="0">
              <a:solidFill>
                <a:schemeClr val="bg1"/>
              </a:solidFill>
              <a:latin typeface="Arial Black" pitchFamily="34" charset="0"/>
            </a:endParaRPr>
          </a:p>
          <a:p>
            <a:pPr algn="ctr"/>
            <a:endParaRPr lang="en-US" sz="1600" dirty="0" smtClean="0">
              <a:solidFill>
                <a:schemeClr val="bg1"/>
              </a:solidFill>
              <a:latin typeface="Arial Black" pitchFamily="34" charset="0"/>
            </a:endParaRPr>
          </a:p>
          <a:p>
            <a:r>
              <a:rPr lang="en-US" sz="1600" dirty="0" smtClean="0">
                <a:solidFill>
                  <a:schemeClr val="bg1"/>
                </a:solidFill>
                <a:latin typeface="Arial Black" pitchFamily="34" charset="0"/>
              </a:rPr>
              <a:t>Writing needs to emphasize use of evidence to inform or make an argument rather than the personal narrative and other forms of </a:t>
            </a:r>
            <a:r>
              <a:rPr lang="en-US" sz="1600" dirty="0" err="1" smtClean="0">
                <a:solidFill>
                  <a:schemeClr val="bg1"/>
                </a:solidFill>
                <a:latin typeface="Arial Black" pitchFamily="34" charset="0"/>
              </a:rPr>
              <a:t>decontextualized</a:t>
            </a:r>
            <a:r>
              <a:rPr lang="en-US" sz="1600" dirty="0" smtClean="0">
                <a:solidFill>
                  <a:schemeClr val="bg1"/>
                </a:solidFill>
                <a:latin typeface="Arial Black" pitchFamily="34" charset="0"/>
              </a:rPr>
              <a:t> prompts. </a:t>
            </a:r>
          </a:p>
          <a:p>
            <a:endParaRPr lang="en-US" sz="1600" dirty="0" smtClean="0">
              <a:solidFill>
                <a:schemeClr val="bg1"/>
              </a:solidFill>
              <a:latin typeface="Arial Black" pitchFamily="34" charset="0"/>
            </a:endParaRPr>
          </a:p>
          <a:p>
            <a:r>
              <a:rPr lang="en-US" sz="1600" dirty="0" smtClean="0">
                <a:solidFill>
                  <a:schemeClr val="bg1"/>
                </a:solidFill>
                <a:latin typeface="Arial Black" pitchFamily="34" charset="0"/>
              </a:rPr>
              <a:t>While the narrative still has an important role, students develop skills through written arguments that respond to the ideas, events, facts, and arguments presented in the texts they read.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lstStyle/>
          <a:p>
            <a:r>
              <a:rPr lang="en-US" dirty="0" smtClean="0">
                <a:solidFill>
                  <a:srgbClr val="FF0000"/>
                </a:solidFill>
              </a:rPr>
              <a:t>Shift 6</a:t>
            </a:r>
            <a:endParaRPr lang="en-US" dirty="0">
              <a:solidFill>
                <a:srgbClr val="FF0000"/>
              </a:solidFill>
            </a:endParaRPr>
          </a:p>
        </p:txBody>
      </p:sp>
      <p:sp>
        <p:nvSpPr>
          <p:cNvPr id="3" name="Content Placeholder 2"/>
          <p:cNvSpPr>
            <a:spLocks noGrp="1"/>
          </p:cNvSpPr>
          <p:nvPr>
            <p:ph idx="1"/>
          </p:nvPr>
        </p:nvSpPr>
        <p:spPr>
          <a:xfrm>
            <a:off x="457200" y="1219200"/>
            <a:ext cx="8229600" cy="5090160"/>
          </a:xfrm>
        </p:spPr>
        <p:txBody>
          <a:bodyPr>
            <a:normAutofit/>
          </a:bodyPr>
          <a:lstStyle/>
          <a:p>
            <a:pPr algn="ctr">
              <a:buNone/>
            </a:pPr>
            <a:endParaRPr lang="en-US" sz="1600" dirty="0" smtClean="0">
              <a:latin typeface="Arial Black" pitchFamily="34" charset="0"/>
            </a:endParaRPr>
          </a:p>
          <a:p>
            <a:pPr algn="ctr">
              <a:buNone/>
            </a:pPr>
            <a:endParaRPr lang="en-US" sz="1600" dirty="0" smtClean="0">
              <a:latin typeface="Arial Black" pitchFamily="34" charset="0"/>
            </a:endParaRPr>
          </a:p>
          <a:p>
            <a:pPr algn="ctr">
              <a:buNone/>
            </a:pPr>
            <a:r>
              <a:rPr lang="en-US" sz="1600" dirty="0" smtClean="0">
                <a:solidFill>
                  <a:schemeClr val="bg1"/>
                </a:solidFill>
                <a:latin typeface="Arial Black" pitchFamily="34" charset="0"/>
              </a:rPr>
              <a:t> Academic Vocabulary</a:t>
            </a:r>
          </a:p>
          <a:p>
            <a:pPr algn="ctr">
              <a:buNone/>
            </a:pPr>
            <a:endParaRPr lang="en-US" sz="1600" dirty="0" smtClean="0">
              <a:solidFill>
                <a:schemeClr val="bg1"/>
              </a:solidFill>
              <a:latin typeface="Arial Black" pitchFamily="34" charset="0"/>
            </a:endParaRPr>
          </a:p>
          <a:p>
            <a:pPr algn="ctr">
              <a:buNone/>
            </a:pPr>
            <a:endParaRPr lang="en-US" sz="1600" dirty="0" smtClean="0">
              <a:solidFill>
                <a:schemeClr val="bg1"/>
              </a:solidFill>
              <a:latin typeface="Arial Black" pitchFamily="34" charset="0"/>
            </a:endParaRPr>
          </a:p>
          <a:p>
            <a:r>
              <a:rPr lang="en-US" sz="1600" dirty="0" smtClean="0">
                <a:solidFill>
                  <a:schemeClr val="bg1"/>
                </a:solidFill>
                <a:latin typeface="Arial Black" pitchFamily="34" charset="0"/>
              </a:rPr>
              <a:t>Students constantly build the vocabulary they need to access grade level complex texts. </a:t>
            </a:r>
          </a:p>
          <a:p>
            <a:endParaRPr lang="en-US" sz="1600" dirty="0" smtClean="0">
              <a:solidFill>
                <a:schemeClr val="bg1"/>
              </a:solidFill>
              <a:latin typeface="Arial Black" pitchFamily="34" charset="0"/>
            </a:endParaRPr>
          </a:p>
          <a:p>
            <a:r>
              <a:rPr lang="en-US" sz="1600" dirty="0" smtClean="0">
                <a:solidFill>
                  <a:schemeClr val="bg1"/>
                </a:solidFill>
                <a:latin typeface="Arial Black" pitchFamily="34" charset="0"/>
              </a:rPr>
              <a:t>By focusing strategically on comprehension of pivotal and commonly found words (such as “discourse,” “generation,” “theory,” and “principled”) and less on esoteric literary terms (such as “onomatopoeia” or “homonym”), teachers constantly build students’ ability to access more complex texts across the content areas.</a:t>
            </a:r>
            <a:endParaRPr lang="en-US" sz="1600" dirty="0">
              <a:solidFill>
                <a:schemeClr val="bg1"/>
              </a:solidFill>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75</TotalTime>
  <Words>1380</Words>
  <Application>Microsoft Office PowerPoint</Application>
  <PresentationFormat>On-screen Show (4:3)</PresentationFormat>
  <Paragraphs>313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COMMON CORE AND THE LIBRARIAN</vt:lpstr>
      <vt:lpstr>WHAT DO WE KNOW?</vt:lpstr>
      <vt:lpstr>Shift 1</vt:lpstr>
      <vt:lpstr>Shift 2</vt:lpstr>
      <vt:lpstr>Shift 3</vt:lpstr>
      <vt:lpstr>Shift 4</vt:lpstr>
      <vt:lpstr>Shift 5</vt:lpstr>
      <vt:lpstr>Shift 6</vt:lpstr>
      <vt:lpstr>Slide 9</vt:lpstr>
      <vt:lpstr>Slide 10</vt:lpstr>
      <vt:lpstr>Slide 11</vt:lpstr>
    </vt:vector>
  </TitlesOfParts>
  <Company>Cattaraugus Allegany BOCES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CORE AND THE LIBRARIAN</dc:title>
  <dc:creator>MaryAnn Hebert</dc:creator>
  <cp:lastModifiedBy>MaryAnn Hebert</cp:lastModifiedBy>
  <cp:revision>25</cp:revision>
  <dcterms:created xsi:type="dcterms:W3CDTF">2012-01-10T18:00:09Z</dcterms:created>
  <dcterms:modified xsi:type="dcterms:W3CDTF">2012-02-15T13:08:03Z</dcterms:modified>
</cp:coreProperties>
</file>